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3048E4-67B0-44CE-89BF-63AABD21DB9B}" v="6" dt="2026-08-11T16:32:09.8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A2616-8EF0-951E-3617-2E26642412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748FEA-640E-E8CB-C8F6-85D84CAF81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59E375-BFC3-CFDE-4081-1C5221A49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8776F-EF60-1057-728C-B7BB23FC6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BC866-614D-26B2-84CF-AF32CD38A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74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70D81-934D-EE1C-D4E6-8B3C248FF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CB2CA-CDD5-3E74-231B-F433CBC3C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170B7-B57E-D5CA-9BB1-186579D1F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8C560-CA80-F3C9-EF65-98A2667D5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7F2C0-7E16-5DEF-E711-369C5C3C8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62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112E9-17B8-39B0-9A04-9F369CE44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7CFD0-2C7A-28C9-3D2E-925168DA5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AE4F3D-733B-BDA1-A0E4-A8268BCC4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DD3C8-840D-390C-8E51-31FBA2D39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AABB41-B1B1-F93F-26C5-BC2A009A3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768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25D95-D877-BD7D-1C20-041703C51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051AE-1DC2-3095-8ACB-D2FA70B291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D2D75C-7FB0-4B4C-442E-C81669937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6A75F0-D079-5DAF-13CE-A908565B3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EC70E2-3989-F9EA-C990-20A851CB9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433DC7-B975-BE9F-EA86-8E2C91281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922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9386E-6119-04C2-0788-2087FDD8B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A70CA0-1AB1-D968-C7CF-CA8137121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73EBCA-BFB1-051D-2461-D3EE4A21E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003349-28EC-B826-9B8D-91C64FB734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1085A7-70A0-7C99-9D65-DDD9529FB2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514594-AD96-899E-A5E2-CA78D5E70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947A51-04D3-48A4-FE90-21651FE8A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AEF91C-8E9E-2F9A-3725-319E23168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879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33A2B-1C14-281C-F8A2-3AC5CDF6A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8602BC-3D2B-5F4F-4B6A-04969B35C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A648CC-1904-2B36-4C9E-81F6EC922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6A307D-7959-FDC7-F7B8-0CEC34319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302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F76702-9C8A-5927-5126-D224F4F9F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C8A175-9D5B-1722-D7D1-4FA39F200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5B121-00E8-4DCF-B01F-2A9E6A041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89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0303F-88C4-6712-3BE1-731959034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E7A1E-F804-B728-16AB-28351D98D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2ABC79-629A-C21D-309B-E54B17D58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C05D88-A785-A556-0735-6C3F2BA85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44ACD-341D-D7E6-7BB7-270991F99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D53896-D562-46CA-7503-EB37AB802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112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A7313-EB9A-125F-7183-2C96B28BA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8D9EA1-3404-7425-75A3-E08798323B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CC2FB-8C11-E083-9BBF-891BE2EA92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A40E3A-3969-C776-D61B-DB631084D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A49E68-5844-1213-2EDB-E51BAFCED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BD3FA9-7F73-72B5-6562-81A7501EE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889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78C5E-0F29-5A2B-7B84-A5D8FC760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4B7D09-B610-1B9A-B1F2-910FE4D3FC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B17A24-54BA-DA36-70AC-7F2CC6B71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38E61-2DB9-875A-9DD8-05065367C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105F7-DD7B-2C2D-BA29-0A4927487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954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292A3C-521C-31FA-13C2-65C192343D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5E94CC-F180-42D0-7166-DDDAEA8A8B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20A29-ADD4-0FAE-3D36-FC88CBBA9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EAE5F-F43D-6ADF-4F8C-68182CFBC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E607A-D09A-C7D4-3F8D-CA42981B3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943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A1A1CE-23A7-37FE-A290-CBCA912AB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8AAFC4-A861-742A-E370-2E3ED1F53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BBD63B-6C92-3C59-8F6B-5509960C4B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19007-CAA2-4188-9B69-4D6C3E9668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D58EE-04A7-3712-059C-A32E69F87A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930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0704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ptos Display"/>
              </a:defRPr>
            </a:pPr>
            <a:r>
              <a:t>Regulatory Compliance</a:t>
            </a:r>
            <a:br/>
            <a:r>
              <a:t>Governance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672" y="2743200"/>
            <a:ext cx="98755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DAE2EC"/>
                </a:solidFill>
                <a:latin typeface="Aptos"/>
              </a:defRPr>
            </a:pPr>
            <a:r>
              <a:t>Sanitized working example • How a compliance operating model was governed, monitored and improved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4672" y="5166360"/>
            <a:ext cx="96012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B4C3D2"/>
                </a:solidFill>
                <a:latin typeface="Aptos"/>
              </a:defRPr>
            </a:pPr>
            <a:r>
              <a:t>Prepared as a portfolio artifact — proprietary company, people, system and URL details removed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304A"/>
                </a:solidFill>
                <a:latin typeface="Aptos Display"/>
              </a:defRPr>
            </a:pPr>
            <a:r>
              <a:t>1. Purpose of the Governance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50392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667382"/>
                </a:solidFill>
                <a:latin typeface="Aptos"/>
              </a:defRPr>
            </a:pPr>
            <a:r>
              <a:t>A recurring operating cadence used to keep regulatory controls current and auditable.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3474720" cy="141732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325880"/>
            <a:ext cx="73152" cy="1417320"/>
          </a:xfrm>
          <a:prstGeom prst="rect">
            <a:avLst/>
          </a:prstGeom>
          <a:solidFill>
            <a:srgbClr val="3E69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490472"/>
            <a:ext cx="30632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Accuracy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1947672"/>
            <a:ext cx="3241593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Confirm regulatory filings and submissions are</a:t>
            </a:r>
            <a:endParaRPr lang="en-US" dirty="0"/>
          </a:p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 supported by controls and accurate underlying data.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70832" y="1325880"/>
            <a:ext cx="3474720" cy="141732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70832" y="1325880"/>
            <a:ext cx="73152" cy="1417320"/>
          </a:xfrm>
          <a:prstGeom prst="rect">
            <a:avLst/>
          </a:prstGeom>
          <a:solidFill>
            <a:srgbClr val="4D84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99432" y="1490472"/>
            <a:ext cx="30632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Ownership &amp; Attestation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2" y="1947672"/>
            <a:ext cx="2688557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Bring control owners together to attest that </a:t>
            </a:r>
            <a:endParaRPr lang="en-US" dirty="0"/>
          </a:p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their processes are operating as intended.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1583" y="1325880"/>
            <a:ext cx="3474720" cy="141732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01583" y="1325880"/>
            <a:ext cx="73152" cy="1417320"/>
          </a:xfrm>
          <a:prstGeom prst="rect">
            <a:avLst/>
          </a:prstGeom>
          <a:solidFill>
            <a:srgbClr val="C189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30183" y="1490472"/>
            <a:ext cx="30632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Change Management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0183" y="1947672"/>
            <a:ext cx="3036409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Review new inputs, process changes and system </a:t>
            </a:r>
            <a:endParaRPr lang="en-US" dirty="0"/>
          </a:p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changes</a:t>
            </a:r>
            <a:r>
              <a:rPr lang="en-US" dirty="0"/>
              <a:t>, </a:t>
            </a:r>
            <a:r>
              <a:rPr dirty="0"/>
              <a:t>and assess compliance impact.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3154680"/>
            <a:ext cx="1069848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300">
                <a:solidFill>
                  <a:srgbClr val="23282D"/>
                </a:solidFill>
                <a:latin typeface="Aptos"/>
              </a:defRPr>
            </a:pPr>
            <a:r>
              <a:t>• Review unresolved items from prior meetings.</a:t>
            </a:r>
          </a:p>
          <a:p>
            <a:pPr>
              <a:spcAft>
                <a:spcPts val="900"/>
              </a:spcAft>
              <a:defRPr sz="1300">
                <a:solidFill>
                  <a:srgbClr val="23282D"/>
                </a:solidFill>
                <a:latin typeface="Aptos"/>
              </a:defRPr>
            </a:pPr>
            <a:r>
              <a:t>• Review control items with changes and document impacts, roadblocks and supporting evidence.</a:t>
            </a:r>
          </a:p>
          <a:p>
            <a:pPr>
              <a:spcAft>
                <a:spcPts val="900"/>
              </a:spcAft>
              <a:defRPr sz="1300">
                <a:solidFill>
                  <a:srgbClr val="23282D"/>
                </a:solidFill>
                <a:latin typeface="Aptos"/>
              </a:defRPr>
            </a:pPr>
            <a:r>
              <a:t>• Confirm control items with no changes through stakeholder attestation.</a:t>
            </a:r>
          </a:p>
          <a:p>
            <a:pPr>
              <a:spcAft>
                <a:spcPts val="900"/>
              </a:spcAft>
              <a:defRPr sz="1300">
                <a:solidFill>
                  <a:srgbClr val="23282D"/>
                </a:solidFill>
                <a:latin typeface="Aptos"/>
              </a:defRPr>
            </a:pPr>
            <a:r>
              <a:t>• Capture follow-up actions and carry them into the next governance cycle.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EE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12648" y="6510528"/>
            <a:ext cx="4572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382"/>
                </a:solidFill>
                <a:latin typeface="Aptos"/>
              </a:defRPr>
            </a:pPr>
            <a:r>
              <a:t>Sanitized working example • Proprietary details removed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49224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382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304A"/>
                </a:solidFill>
                <a:latin typeface="Aptos Display"/>
              </a:defRPr>
            </a:pPr>
            <a:r>
              <a:t>2. Governance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50392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667382"/>
                </a:solidFill>
                <a:latin typeface="Aptos"/>
              </a:defRPr>
            </a:pPr>
            <a:r>
              <a:t>Cross-functional process owners were organized into defined workstreams with primary and secondary accountability.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2286000" cy="566928"/>
          </a:xfrm>
          <a:prstGeom prst="rect">
            <a:avLst/>
          </a:prstGeom>
          <a:solidFill>
            <a:srgbClr val="1F304A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21792" y="1380744"/>
            <a:ext cx="217627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FFFFFF"/>
                </a:solidFill>
              </a:defRPr>
            </a:pPr>
            <a:r>
              <a:t>Workstream</a:t>
            </a:r>
          </a:p>
        </p:txBody>
      </p:sp>
      <p:sp>
        <p:nvSpPr>
          <p:cNvPr id="7" name="Rectangle 6"/>
          <p:cNvSpPr/>
          <p:nvPr/>
        </p:nvSpPr>
        <p:spPr>
          <a:xfrm>
            <a:off x="2834640" y="1325880"/>
            <a:ext cx="2331720" cy="566928"/>
          </a:xfrm>
          <a:prstGeom prst="rect">
            <a:avLst/>
          </a:prstGeom>
          <a:solidFill>
            <a:srgbClr val="1F304A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907792" y="1380744"/>
            <a:ext cx="222199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FFFFFF"/>
                </a:solidFill>
              </a:defRPr>
            </a:pPr>
            <a:r>
              <a:t>Primary accountability</a:t>
            </a:r>
          </a:p>
        </p:txBody>
      </p:sp>
      <p:sp>
        <p:nvSpPr>
          <p:cNvPr id="9" name="Rectangle 8"/>
          <p:cNvSpPr/>
          <p:nvPr/>
        </p:nvSpPr>
        <p:spPr>
          <a:xfrm>
            <a:off x="5166359" y="1325880"/>
            <a:ext cx="2148840" cy="566928"/>
          </a:xfrm>
          <a:prstGeom prst="rect">
            <a:avLst/>
          </a:prstGeom>
          <a:solidFill>
            <a:srgbClr val="1F304A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239511" y="1380744"/>
            <a:ext cx="203911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FFFFFF"/>
                </a:solidFill>
              </a:defRPr>
            </a:pPr>
            <a:r>
              <a:t>Secondary / partner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0" y="1325880"/>
            <a:ext cx="4754880" cy="566928"/>
          </a:xfrm>
          <a:prstGeom prst="rect">
            <a:avLst/>
          </a:prstGeom>
          <a:solidFill>
            <a:srgbClr val="1F304A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88352" y="1380744"/>
            <a:ext cx="464515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FFFFFF"/>
                </a:solidFill>
              </a:defRPr>
            </a:pPr>
            <a:r>
              <a:t>Evidence / focus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1892807"/>
            <a:ext cx="2286000" cy="566928"/>
          </a:xfrm>
          <a:prstGeom prst="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21792" y="1938527"/>
            <a:ext cx="217627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Regulatory requirements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834640" y="1892807"/>
            <a:ext cx="2331720" cy="566928"/>
          </a:xfrm>
          <a:prstGeom prst="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907792" y="1938527"/>
            <a:ext cx="222199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Interpret applicable rules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66359" y="1892807"/>
            <a:ext cx="2148840" cy="566928"/>
          </a:xfrm>
          <a:prstGeom prst="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239511" y="1938527"/>
            <a:ext cx="203911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Legal / Compliance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315200" y="1892807"/>
            <a:ext cx="4754880" cy="566928"/>
          </a:xfrm>
          <a:prstGeom prst="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88352" y="1938527"/>
            <a:ext cx="464515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Requirement interpretation &amp; control definition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2459736"/>
            <a:ext cx="228600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21792" y="2505456"/>
            <a:ext cx="217627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Customer lifecycle controls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834640" y="2459736"/>
            <a:ext cx="233172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907792" y="2505456"/>
            <a:ext cx="222199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Business process owner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166359" y="2459736"/>
            <a:ext cx="214884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239511" y="2505456"/>
            <a:ext cx="203911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Operations / Technology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315200" y="2459736"/>
            <a:ext cx="475488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388352" y="2505456"/>
            <a:ext cx="464515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Eligibility, enrollment, activation, claims, de-enrollment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3026663"/>
            <a:ext cx="2286000" cy="566928"/>
          </a:xfrm>
          <a:prstGeom prst="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21792" y="3072383"/>
            <a:ext cx="217627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Usage / inactivity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834640" y="3026663"/>
            <a:ext cx="2331720" cy="566928"/>
          </a:xfrm>
          <a:prstGeom prst="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907792" y="3072383"/>
            <a:ext cx="222199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Data &amp; processing owner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166359" y="3026663"/>
            <a:ext cx="2148840" cy="566928"/>
          </a:xfrm>
          <a:prstGeom prst="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239511" y="3072383"/>
            <a:ext cx="203911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Product / Operations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315200" y="3026663"/>
            <a:ext cx="4754880" cy="566928"/>
          </a:xfrm>
          <a:prstGeom prst="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388352" y="3072383"/>
            <a:ext cx="464515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Usage logic, thresholds, exceptions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3593591"/>
            <a:ext cx="228600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621792" y="3639311"/>
            <a:ext cx="217627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Subsidy filing &amp; trending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834640" y="3593591"/>
            <a:ext cx="233172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2907792" y="3639311"/>
            <a:ext cx="222199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Filing owner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166359" y="3593591"/>
            <a:ext cx="214884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5239511" y="3639311"/>
            <a:ext cx="203911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Finance / Compliance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315200" y="3593591"/>
            <a:ext cx="475488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7388352" y="3639311"/>
            <a:ext cx="464515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Submission accuracy, trends, reconciliation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4160520"/>
            <a:ext cx="2286000" cy="566928"/>
          </a:xfrm>
          <a:prstGeom prst="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21792" y="4206240"/>
            <a:ext cx="217627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Customer sampling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834640" y="4160520"/>
            <a:ext cx="2331720" cy="566928"/>
          </a:xfrm>
          <a:prstGeom prst="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2907792" y="4206240"/>
            <a:ext cx="222199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Audit / QA owner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166359" y="4160520"/>
            <a:ext cx="2148840" cy="566928"/>
          </a:xfrm>
          <a:prstGeom prst="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5239511" y="4206240"/>
            <a:ext cx="203911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Compliance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315200" y="4160520"/>
            <a:ext cx="4754880" cy="566928"/>
          </a:xfrm>
          <a:prstGeom prst="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7388352" y="4206240"/>
            <a:ext cx="464515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Prior-period sample testing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48640" y="4727448"/>
            <a:ext cx="228600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621792" y="4773168"/>
            <a:ext cx="217627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Product / plan controls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834640" y="4727448"/>
            <a:ext cx="233172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2907792" y="4773168"/>
            <a:ext cx="222199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Business owner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166359" y="4727448"/>
            <a:ext cx="214884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5239511" y="4773168"/>
            <a:ext cx="203911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Compliance / Marketing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315200" y="4727448"/>
            <a:ext cx="4754880" cy="566928"/>
          </a:xfrm>
          <a:prstGeom prst="rect">
            <a:avLst/>
          </a:prstGeom>
          <a:solidFill>
            <a:srgbClr val="FFFFFF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7388352" y="4773168"/>
            <a:ext cx="4645152" cy="4937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19">
                <a:solidFill>
                  <a:srgbClr val="23282D"/>
                </a:solidFill>
              </a:defRPr>
            </a:pPr>
            <a:r>
              <a:t>New &amp; qualifying plans, device / product changes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EE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612648" y="6510528"/>
            <a:ext cx="4572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382"/>
                </a:solidFill>
                <a:latin typeface="Aptos"/>
              </a:defRPr>
            </a:pPr>
            <a:r>
              <a:t>Sanitized working example • Proprietary details removed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1064240" y="649224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382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304A"/>
                </a:solidFill>
                <a:latin typeface="Aptos Display"/>
              </a:defRPr>
            </a:pPr>
            <a:r>
              <a:t>3. Monthly Governance Cadence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50392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667382"/>
                </a:solidFill>
                <a:latin typeface="Aptos"/>
              </a:defRPr>
            </a:pPr>
            <a:r>
              <a:t>The meeting was structured as an operating rhythm, not a status meeting.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1234440"/>
            <a:ext cx="502920" cy="502920"/>
          </a:xfrm>
          <a:prstGeom prst="ellipse">
            <a:avLst/>
          </a:prstGeom>
          <a:solidFill>
            <a:srgbClr val="3E69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335024"/>
            <a:ext cx="502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216152"/>
            <a:ext cx="2926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</a:defRPr>
            </a:pPr>
            <a:r>
              <a:t>Follow-up items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49039" y="1216152"/>
            <a:ext cx="74980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23282D"/>
                </a:solidFill>
              </a:defRPr>
            </a:pPr>
            <a:r>
              <a:t>Carry unresolved control enhancements and prior actions forward.</a:t>
            </a:r>
          </a:p>
        </p:txBody>
      </p:sp>
      <p:sp>
        <p:nvSpPr>
          <p:cNvPr id="9" name="Oval 8"/>
          <p:cNvSpPr/>
          <p:nvPr/>
        </p:nvSpPr>
        <p:spPr>
          <a:xfrm>
            <a:off x="731520" y="2148840"/>
            <a:ext cx="502920" cy="502920"/>
          </a:xfrm>
          <a:prstGeom prst="ellipse">
            <a:avLst/>
          </a:prstGeom>
          <a:solidFill>
            <a:srgbClr val="3E69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2249424"/>
            <a:ext cx="502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130552"/>
            <a:ext cx="2926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</a:defRPr>
            </a:pPr>
            <a:r>
              <a:t>Control updates / changes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49039" y="2130552"/>
            <a:ext cx="74980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23282D"/>
                </a:solidFill>
              </a:defRPr>
            </a:pPr>
            <a:r>
              <a:t>Review what changed, why, when, impact, roadblocks and evidence.</a:t>
            </a:r>
          </a:p>
        </p:txBody>
      </p:sp>
      <p:sp>
        <p:nvSpPr>
          <p:cNvPr id="13" name="Oval 12"/>
          <p:cNvSpPr/>
          <p:nvPr/>
        </p:nvSpPr>
        <p:spPr>
          <a:xfrm>
            <a:off x="731520" y="3063240"/>
            <a:ext cx="502920" cy="502920"/>
          </a:xfrm>
          <a:prstGeom prst="ellipse">
            <a:avLst/>
          </a:prstGeom>
          <a:solidFill>
            <a:srgbClr val="3E69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31520" y="3163824"/>
            <a:ext cx="502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044952"/>
            <a:ext cx="2926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</a:defRPr>
            </a:pPr>
            <a:r>
              <a:t>Questions &amp; concerns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49039" y="3044952"/>
            <a:ext cx="74980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23282D"/>
                </a:solidFill>
              </a:defRPr>
            </a:pPr>
            <a:r>
              <a:t>Surface exceptions, dependencies and emerging compliance risks.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3977639"/>
            <a:ext cx="502920" cy="502920"/>
          </a:xfrm>
          <a:prstGeom prst="ellipse">
            <a:avLst/>
          </a:prstGeom>
          <a:solidFill>
            <a:srgbClr val="3E69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31520" y="4078224"/>
            <a:ext cx="502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FFFFFF"/>
                </a:solidFill>
              </a:defRPr>
            </a:pPr>
            <a: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3959352"/>
            <a:ext cx="2926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</a:defRPr>
            </a:pPr>
            <a:r>
              <a:t>No-change confirmation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49039" y="3959352"/>
            <a:ext cx="74980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23282D"/>
                </a:solidFill>
              </a:defRPr>
            </a:pPr>
            <a:r>
              <a:t>Confirm stable controls through owner attestation.</a:t>
            </a:r>
          </a:p>
        </p:txBody>
      </p:sp>
      <p:sp>
        <p:nvSpPr>
          <p:cNvPr id="21" name="Oval 20"/>
          <p:cNvSpPr/>
          <p:nvPr/>
        </p:nvSpPr>
        <p:spPr>
          <a:xfrm>
            <a:off x="731520" y="4892040"/>
            <a:ext cx="502920" cy="502920"/>
          </a:xfrm>
          <a:prstGeom prst="ellipse">
            <a:avLst/>
          </a:prstGeom>
          <a:solidFill>
            <a:srgbClr val="3E69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31520" y="4992624"/>
            <a:ext cx="502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FFFFFF"/>
                </a:solidFill>
              </a:defRPr>
            </a:pPr>
            <a: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7320" y="4873752"/>
            <a:ext cx="2926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</a:defRPr>
            </a:pPr>
            <a:r>
              <a:t>Next actions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49039" y="4873752"/>
            <a:ext cx="74980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23282D"/>
                </a:solidFill>
              </a:defRPr>
            </a:pPr>
            <a:r>
              <a:t>Assign owners and establish what must be revisited in the next cycle.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EE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12648" y="6510528"/>
            <a:ext cx="4572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382"/>
                </a:solidFill>
                <a:latin typeface="Aptos"/>
              </a:defRPr>
            </a:pPr>
            <a:r>
              <a:t>Sanitized working example • Proprietary details removed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064240" y="649224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382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304A"/>
                </a:solidFill>
                <a:latin typeface="Aptos Display"/>
              </a:defRPr>
            </a:pPr>
            <a:r>
              <a:t>4. Control Update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50392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667382"/>
                </a:solidFill>
                <a:latin typeface="Aptos"/>
              </a:defRPr>
            </a:pPr>
            <a:r>
              <a:t>Every material control change was documented in a repeatable format.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234440"/>
            <a:ext cx="5257800" cy="713232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234440"/>
            <a:ext cx="73152" cy="713232"/>
          </a:xfrm>
          <a:prstGeom prst="rect">
            <a:avLst/>
          </a:prstGeom>
          <a:solidFill>
            <a:srgbClr val="3E69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39903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Control item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667389"/>
            <a:ext cx="484632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What control is being reviewed?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234440"/>
            <a:ext cx="5257800" cy="713232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309360" y="1234440"/>
            <a:ext cx="73152" cy="713232"/>
          </a:xfrm>
          <a:prstGeom prst="rect">
            <a:avLst/>
          </a:prstGeom>
          <a:solidFill>
            <a:srgbClr val="3E69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37960" y="139903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Description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67389"/>
            <a:ext cx="484632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What is the control intended to do?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2103120"/>
            <a:ext cx="5257800" cy="713232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85800" y="2103120"/>
            <a:ext cx="73152" cy="713232"/>
          </a:xfrm>
          <a:prstGeom prst="rect">
            <a:avLst/>
          </a:prstGeom>
          <a:solidFill>
            <a:srgbClr val="3E69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226771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Changed since last month?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2536069"/>
            <a:ext cx="484632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t>Yes / No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2103120"/>
            <a:ext cx="5257800" cy="713232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309360" y="2103120"/>
            <a:ext cx="73152" cy="713232"/>
          </a:xfrm>
          <a:prstGeom prst="rect">
            <a:avLst/>
          </a:prstGeom>
          <a:solidFill>
            <a:srgbClr val="3E69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37960" y="226771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Explanation of change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60" y="2536069"/>
            <a:ext cx="484632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t>What changed and why?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2971800"/>
            <a:ext cx="5257800" cy="713232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85800" y="2971800"/>
            <a:ext cx="73152" cy="713232"/>
          </a:xfrm>
          <a:prstGeom prst="rect">
            <a:avLst/>
          </a:prstGeom>
          <a:solidFill>
            <a:srgbClr val="4D84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14400" y="313639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Upcoming changes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3404749"/>
            <a:ext cx="484632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t>What is expected next?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971800"/>
            <a:ext cx="5257800" cy="713232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309360" y="2971800"/>
            <a:ext cx="73152" cy="713232"/>
          </a:xfrm>
          <a:prstGeom prst="rect">
            <a:avLst/>
          </a:prstGeom>
          <a:solidFill>
            <a:srgbClr val="4D84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537960" y="313639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Start / end date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37960" y="3404749"/>
            <a:ext cx="484632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t>When does the change take effect?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" y="3840479"/>
            <a:ext cx="5257800" cy="713232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85800" y="3840479"/>
            <a:ext cx="73152" cy="713232"/>
          </a:xfrm>
          <a:prstGeom prst="rect">
            <a:avLst/>
          </a:prstGeom>
          <a:solidFill>
            <a:srgbClr val="4D84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14400" y="4005071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Impacts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4400" y="4273428"/>
            <a:ext cx="484632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t>What people, process, data or system impacts exist?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840479"/>
            <a:ext cx="5257800" cy="713232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6309360" y="3840479"/>
            <a:ext cx="73152" cy="713232"/>
          </a:xfrm>
          <a:prstGeom prst="rect">
            <a:avLst/>
          </a:prstGeom>
          <a:solidFill>
            <a:srgbClr val="4D84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537960" y="4005071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Notes / roadblocks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37960" y="4273428"/>
            <a:ext cx="484632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t>What could prevent successful execution?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85800" y="4709160"/>
            <a:ext cx="5257800" cy="713232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685800" y="4709160"/>
            <a:ext cx="73152" cy="713232"/>
          </a:xfrm>
          <a:prstGeom prst="rect">
            <a:avLst/>
          </a:prstGeom>
          <a:solidFill>
            <a:srgbClr val="4D84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914400" y="487375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Attestation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5142109"/>
            <a:ext cx="484632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t>Who is accountable for confirming execution?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709160"/>
            <a:ext cx="5257800" cy="713232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6309360" y="4709160"/>
            <a:ext cx="73152" cy="713232"/>
          </a:xfrm>
          <a:prstGeom prst="rect">
            <a:avLst/>
          </a:prstGeom>
          <a:solidFill>
            <a:srgbClr val="4D84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537960" y="487375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Supporting materials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37960" y="5142109"/>
            <a:ext cx="484632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t>What evidence demonstrates the control is operating?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EE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12648" y="6510528"/>
            <a:ext cx="4572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382"/>
                </a:solidFill>
                <a:latin typeface="Aptos"/>
              </a:defRPr>
            </a:pPr>
            <a:r>
              <a:t>Sanitized working example • Proprietary details removed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064240" y="649224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382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304A"/>
                </a:solidFill>
                <a:latin typeface="Aptos Display"/>
              </a:defRPr>
            </a:pPr>
            <a:r>
              <a:t>5. Example Control Review — Data / Inactivity Processing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50392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667382"/>
                </a:solidFill>
                <a:latin typeface="Aptos"/>
              </a:defRPr>
            </a:pPr>
            <a:r>
              <a:t>Sanitized example of how a technical control change was governed.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3383280" cy="123444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34440"/>
            <a:ext cx="73152" cy="1234440"/>
          </a:xfrm>
          <a:prstGeom prst="rect">
            <a:avLst/>
          </a:prstGeom>
          <a:solidFill>
            <a:srgbClr val="3E69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399032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Control change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1856232"/>
            <a:ext cx="4390946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Two previously separate program snapshots</a:t>
            </a:r>
            <a:endParaRPr lang="en-US" dirty="0"/>
          </a:p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were combined into one table so inactivity could be tracked consistently.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234440"/>
            <a:ext cx="3383280" cy="123444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89120" y="1234440"/>
            <a:ext cx="73152" cy="1234440"/>
          </a:xfrm>
          <a:prstGeom prst="rect">
            <a:avLst/>
          </a:prstGeom>
          <a:solidFill>
            <a:srgbClr val="4D84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17720" y="1399032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Impact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1856232"/>
            <a:ext cx="3060453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A single view improved alignment and reduced</a:t>
            </a:r>
            <a:endParaRPr lang="en-US" dirty="0"/>
          </a:p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 the risk of inconsistent tracking across programs.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234440"/>
            <a:ext cx="3383280" cy="123444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38160" y="1234440"/>
            <a:ext cx="73152" cy="1234440"/>
          </a:xfrm>
          <a:prstGeom prst="rect">
            <a:avLst/>
          </a:prstGeom>
          <a:solidFill>
            <a:srgbClr val="C189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66760" y="1399032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Evidence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6760" y="1856232"/>
            <a:ext cx="2896947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Supporting processing documentation and an</a:t>
            </a:r>
            <a:endParaRPr lang="en-US" dirty="0"/>
          </a:p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accountable owner attestation were captured.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2971800"/>
            <a:ext cx="1033272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300">
                <a:solidFill>
                  <a:srgbClr val="23282D"/>
                </a:solidFill>
                <a:latin typeface="Aptos"/>
              </a:defRPr>
            </a:pPr>
            <a:r>
              <a:t>• Change identified and documented in the monthly governance cycle.</a:t>
            </a:r>
          </a:p>
          <a:p>
            <a:pPr>
              <a:spcAft>
                <a:spcPts val="900"/>
              </a:spcAft>
              <a:defRPr sz="1300">
                <a:solidFill>
                  <a:srgbClr val="23282D"/>
                </a:solidFill>
                <a:latin typeface="Aptos"/>
              </a:defRPr>
            </a:pPr>
            <a:r>
              <a:t>• Implementation date recorded.</a:t>
            </a:r>
          </a:p>
          <a:p>
            <a:pPr>
              <a:spcAft>
                <a:spcPts val="900"/>
              </a:spcAft>
              <a:defRPr sz="1300">
                <a:solidFill>
                  <a:srgbClr val="23282D"/>
                </a:solidFill>
                <a:latin typeface="Aptos"/>
              </a:defRPr>
            </a:pPr>
            <a:r>
              <a:t>• Impact explicitly documented.</a:t>
            </a:r>
          </a:p>
          <a:p>
            <a:pPr>
              <a:spcAft>
                <a:spcPts val="900"/>
              </a:spcAft>
              <a:defRPr sz="1300">
                <a:solidFill>
                  <a:srgbClr val="23282D"/>
                </a:solidFill>
                <a:latin typeface="Aptos"/>
              </a:defRPr>
            </a:pPr>
            <a:r>
              <a:t>• Owner provided attestation.</a:t>
            </a:r>
          </a:p>
          <a:p>
            <a:pPr>
              <a:spcAft>
                <a:spcPts val="900"/>
              </a:spcAft>
              <a:defRPr sz="1300">
                <a:solidFill>
                  <a:srgbClr val="23282D"/>
                </a:solidFill>
                <a:latin typeface="Aptos"/>
              </a:defRPr>
            </a:pPr>
            <a:r>
              <a:t>• Supporting material referenced for auditability.</a:t>
            </a:r>
          </a:p>
          <a:p>
            <a:pPr>
              <a:spcAft>
                <a:spcPts val="900"/>
              </a:spcAft>
              <a:defRPr sz="1300">
                <a:solidFill>
                  <a:srgbClr val="23282D"/>
                </a:solidFill>
                <a:latin typeface="Aptos"/>
              </a:defRPr>
            </a:pPr>
            <a:r>
              <a:t>• Upcoming changes and roadblocks were considered separately from the current-state control.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EE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12648" y="6510528"/>
            <a:ext cx="4572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382"/>
                </a:solidFill>
                <a:latin typeface="Aptos"/>
              </a:defRPr>
            </a:pPr>
            <a:r>
              <a:t>Sanitized working example • Proprietary details removed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49224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382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304A"/>
                </a:solidFill>
                <a:latin typeface="Aptos Display"/>
              </a:defRPr>
            </a:pPr>
            <a:r>
              <a:t>6. Example Control Review — Threshold / Exception Handling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50392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667382"/>
                </a:solidFill>
                <a:latin typeface="Aptos"/>
              </a:defRPr>
            </a:pPr>
            <a:r>
              <a:t>The governance process also captured controls designed to identify and act on exceptions.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280160"/>
            <a:ext cx="5212080" cy="132588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280160"/>
            <a:ext cx="73152" cy="1325880"/>
          </a:xfrm>
          <a:prstGeom prst="rect">
            <a:avLst/>
          </a:prstGeom>
          <a:solidFill>
            <a:srgbClr val="3E69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444751"/>
            <a:ext cx="4800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Detection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01952"/>
            <a:ext cx="4469493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Production logic identifies threshold conditions that require a notification, </a:t>
            </a:r>
            <a:endParaRPr lang="en-US" dirty="0"/>
          </a:p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account action or further review.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280160"/>
            <a:ext cx="5212080" cy="132588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63640" y="1280160"/>
            <a:ext cx="73152" cy="1325880"/>
          </a:xfrm>
          <a:prstGeom prst="rect">
            <a:avLst/>
          </a:prstGeom>
          <a:solidFill>
            <a:srgbClr val="4D84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92240" y="1444751"/>
            <a:ext cx="4800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Operational response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1901952"/>
            <a:ext cx="4104009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The governance record captures changes, upcoming work, impacts,</a:t>
            </a:r>
            <a:endParaRPr lang="en-US" dirty="0"/>
          </a:p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roadblocks, accountable owner and evidence.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154680"/>
            <a:ext cx="1024128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300">
                <a:solidFill>
                  <a:srgbClr val="23282D"/>
                </a:solidFill>
                <a:latin typeface="Aptos"/>
              </a:defRPr>
            </a:pPr>
            <a:r>
              <a:t>• Control logic is documented in business terms—not only as technical code.</a:t>
            </a:r>
          </a:p>
          <a:p>
            <a:pPr>
              <a:spcAft>
                <a:spcPts val="900"/>
              </a:spcAft>
              <a:defRPr sz="1300">
                <a:solidFill>
                  <a:srgbClr val="23282D"/>
                </a:solidFill>
                <a:latin typeface="Aptos"/>
              </a:defRPr>
            </a:pPr>
            <a:r>
              <a:t>• Changes are explicitly marked and explained.</a:t>
            </a:r>
          </a:p>
          <a:p>
            <a:pPr>
              <a:spcAft>
                <a:spcPts val="900"/>
              </a:spcAft>
              <a:defRPr sz="1300">
                <a:solidFill>
                  <a:srgbClr val="23282D"/>
                </a:solidFill>
                <a:latin typeface="Aptos"/>
              </a:defRPr>
            </a:pPr>
            <a:r>
              <a:t>• Fall-out / exception reporting is used to improve visibility into requests and completion.</a:t>
            </a:r>
          </a:p>
          <a:p>
            <a:pPr>
              <a:spcAft>
                <a:spcPts val="900"/>
              </a:spcAft>
              <a:defRPr sz="1300">
                <a:solidFill>
                  <a:srgbClr val="23282D"/>
                </a:solidFill>
                <a:latin typeface="Aptos"/>
              </a:defRPr>
            </a:pPr>
            <a:r>
              <a:t>• Control owners attest to execution.</a:t>
            </a:r>
          </a:p>
          <a:p>
            <a:pPr>
              <a:spcAft>
                <a:spcPts val="900"/>
              </a:spcAft>
              <a:defRPr sz="1300">
                <a:solidFill>
                  <a:srgbClr val="23282D"/>
                </a:solidFill>
                <a:latin typeface="Aptos"/>
              </a:defRPr>
            </a:pPr>
            <a:r>
              <a:t>• Supporting documentation creates an audit trail.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EE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12648" y="6510528"/>
            <a:ext cx="4572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382"/>
                </a:solidFill>
                <a:latin typeface="Aptos"/>
              </a:defRPr>
            </a:pPr>
            <a:r>
              <a:t>Sanitized working example • Proprietary details removed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64240" y="649224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382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304A"/>
                </a:solidFill>
                <a:latin typeface="Aptos Display"/>
              </a:defRPr>
            </a:pPr>
            <a:r>
              <a:t>7. No-Change Attestation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50392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667382"/>
                </a:solidFill>
                <a:latin typeface="Aptos"/>
              </a:defRPr>
            </a:pPr>
            <a:r>
              <a:t>A stable control was not treated as an invisible control.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325880"/>
            <a:ext cx="3337560" cy="141732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325880"/>
            <a:ext cx="73152" cy="1417320"/>
          </a:xfrm>
          <a:prstGeom prst="rect">
            <a:avLst/>
          </a:prstGeom>
          <a:solidFill>
            <a:srgbClr val="3E69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490472"/>
            <a:ext cx="29260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1. Identify stable controls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47672"/>
            <a:ext cx="2926079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t>List the control items where no change occurred.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337560" cy="141732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34840" y="1325880"/>
            <a:ext cx="73152" cy="1417320"/>
          </a:xfrm>
          <a:prstGeom prst="rect">
            <a:avLst/>
          </a:prstGeom>
          <a:solidFill>
            <a:srgbClr val="4D84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63440" y="1490472"/>
            <a:ext cx="29260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2. Confirm with owners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1947672"/>
            <a:ext cx="2957861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Obtain verbal or documented confirmation from</a:t>
            </a:r>
            <a:endParaRPr lang="en-US" dirty="0"/>
          </a:p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accountable stakeholders.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83879" y="1325880"/>
            <a:ext cx="3337560" cy="141732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83879" y="1325880"/>
            <a:ext cx="73152" cy="1417320"/>
          </a:xfrm>
          <a:prstGeom prst="rect">
            <a:avLst/>
          </a:prstGeom>
          <a:solidFill>
            <a:srgbClr val="C189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12480" y="1490472"/>
            <a:ext cx="29260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3. Carry forward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1947672"/>
            <a:ext cx="2869696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Keep the control in the governance record and </a:t>
            </a:r>
            <a:endParaRPr lang="en-US" dirty="0"/>
          </a:p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revisit it in the next cycle.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3429000"/>
            <a:ext cx="102412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F304A"/>
                </a:solidFill>
              </a:defRPr>
            </a:pPr>
            <a:r>
              <a:t>This creates a complete monthly control inventory:</a:t>
            </a:r>
          </a:p>
          <a:p>
            <a:pPr>
              <a:spcAft>
                <a:spcPts val="400"/>
              </a:spcAft>
              <a:defRPr sz="1200">
                <a:solidFill>
                  <a:srgbClr val="23282D"/>
                </a:solidFill>
              </a:defRPr>
            </a:pPr>
            <a:r>
              <a:t>• changed controls</a:t>
            </a:r>
          </a:p>
          <a:p>
            <a:pPr>
              <a:spcAft>
                <a:spcPts val="400"/>
              </a:spcAft>
              <a:defRPr sz="1200">
                <a:solidFill>
                  <a:srgbClr val="23282D"/>
                </a:solidFill>
              </a:defRPr>
            </a:pPr>
            <a:r>
              <a:t>• stable controls</a:t>
            </a:r>
          </a:p>
          <a:p>
            <a:pPr>
              <a:spcAft>
                <a:spcPts val="400"/>
              </a:spcAft>
              <a:defRPr sz="1200">
                <a:solidFill>
                  <a:srgbClr val="23282D"/>
                </a:solidFill>
              </a:defRPr>
            </a:pPr>
            <a:r>
              <a:t>• open actions / risks</a:t>
            </a:r>
          </a:p>
          <a:p>
            <a:pPr>
              <a:spcAft>
                <a:spcPts val="400"/>
              </a:spcAft>
              <a:defRPr sz="1200">
                <a:solidFill>
                  <a:srgbClr val="23282D"/>
                </a:solidFill>
              </a:defRPr>
            </a:pPr>
            <a:r>
              <a:t>• owner accountability</a:t>
            </a:r>
          </a:p>
          <a:p>
            <a:pPr>
              <a:spcAft>
                <a:spcPts val="400"/>
              </a:spcAft>
              <a:defRPr sz="1200">
                <a:solidFill>
                  <a:srgbClr val="23282D"/>
                </a:solidFill>
              </a:defRPr>
            </a:pPr>
            <a:r>
              <a:t>• supporting evidence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EE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12648" y="6510528"/>
            <a:ext cx="4572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382"/>
                </a:solidFill>
                <a:latin typeface="Aptos"/>
              </a:defRPr>
            </a:pPr>
            <a:r>
              <a:t>Sanitized working example • Proprietary details removed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49224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382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304A"/>
                </a:solidFill>
                <a:latin typeface="Aptos Display"/>
              </a:defRPr>
            </a:pPr>
            <a:r>
              <a:t>8. End-to-End Compliance Operating Workflow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50392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667382"/>
                </a:solidFill>
                <a:latin typeface="Aptos"/>
              </a:defRPr>
            </a:pPr>
            <a:r>
              <a:t>The governance meeting sat inside a broader control lifecycle.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08760"/>
            <a:ext cx="2057400" cy="123444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02920" y="1508760"/>
            <a:ext cx="73152" cy="1234440"/>
          </a:xfrm>
          <a:prstGeom prst="rect">
            <a:avLst/>
          </a:prstGeom>
          <a:solidFill>
            <a:srgbClr val="3E69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673351"/>
            <a:ext cx="1645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Regulation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30552"/>
            <a:ext cx="1645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t>Interpret obligations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34639" y="1508760"/>
            <a:ext cx="2057400" cy="123444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834639" y="1508760"/>
            <a:ext cx="73152" cy="1234440"/>
          </a:xfrm>
          <a:prstGeom prst="rect">
            <a:avLst/>
          </a:prstGeom>
          <a:solidFill>
            <a:srgbClr val="4D84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063239" y="1673351"/>
            <a:ext cx="1645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Design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63239" y="2130552"/>
            <a:ext cx="1645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t>Translate to controls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66359" y="1508760"/>
            <a:ext cx="2057400" cy="123444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166359" y="1508760"/>
            <a:ext cx="73152" cy="1234440"/>
          </a:xfrm>
          <a:prstGeom prst="rect">
            <a:avLst/>
          </a:prstGeom>
          <a:solidFill>
            <a:srgbClr val="C189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394959" y="1673351"/>
            <a:ext cx="1645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Implement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94959" y="2130552"/>
            <a:ext cx="1645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t>Build process / system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98079" y="1508760"/>
            <a:ext cx="2057400" cy="123444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498079" y="1508760"/>
            <a:ext cx="73152" cy="1234440"/>
          </a:xfrm>
          <a:prstGeom prst="rect">
            <a:avLst/>
          </a:prstGeom>
          <a:solidFill>
            <a:srgbClr val="3E69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26679" y="1673351"/>
            <a:ext cx="1645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Train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26679" y="2130552"/>
            <a:ext cx="1645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t>Enable people &amp; partners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829800" y="1508760"/>
            <a:ext cx="2057400" cy="123444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9829800" y="1508760"/>
            <a:ext cx="73152" cy="1234440"/>
          </a:xfrm>
          <a:prstGeom prst="rect">
            <a:avLst/>
          </a:prstGeom>
          <a:solidFill>
            <a:srgbClr val="4D84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058400" y="1673351"/>
            <a:ext cx="1645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Monitor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2130552"/>
            <a:ext cx="1645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t>Test / sample / trend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02920" y="3566160"/>
            <a:ext cx="2057400" cy="123444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502920" y="3566160"/>
            <a:ext cx="73152" cy="1234440"/>
          </a:xfrm>
          <a:prstGeom prst="rect">
            <a:avLst/>
          </a:prstGeom>
          <a:solidFill>
            <a:srgbClr val="C189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31520" y="3730752"/>
            <a:ext cx="1645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Govern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" y="4187952"/>
            <a:ext cx="1645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t>Review changes &amp; attest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834639" y="3566160"/>
            <a:ext cx="2057400" cy="123444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2834639" y="3566160"/>
            <a:ext cx="73152" cy="1234440"/>
          </a:xfrm>
          <a:prstGeom prst="rect">
            <a:avLst/>
          </a:prstGeom>
          <a:solidFill>
            <a:srgbClr val="3E69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3063239" y="3730752"/>
            <a:ext cx="1645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Escalate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063239" y="4187952"/>
            <a:ext cx="1645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t>Route material issues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166359" y="3566160"/>
            <a:ext cx="2057400" cy="123444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5166359" y="3566160"/>
            <a:ext cx="73152" cy="1234440"/>
          </a:xfrm>
          <a:prstGeom prst="rect">
            <a:avLst/>
          </a:prstGeom>
          <a:solidFill>
            <a:srgbClr val="4D84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394959" y="3730752"/>
            <a:ext cx="1645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Remediate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94959" y="4187952"/>
            <a:ext cx="1645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t>Fix &amp; document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498079" y="3566160"/>
            <a:ext cx="2057400" cy="123444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7498079" y="3566160"/>
            <a:ext cx="73152" cy="1234440"/>
          </a:xfrm>
          <a:prstGeom prst="rect">
            <a:avLst/>
          </a:prstGeom>
          <a:solidFill>
            <a:srgbClr val="3E69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7726679" y="3730752"/>
            <a:ext cx="1645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Report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26679" y="4187952"/>
            <a:ext cx="1645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t>Communicate status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9829800" y="3566160"/>
            <a:ext cx="2057400" cy="123444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9829800" y="3566160"/>
            <a:ext cx="73152" cy="1234440"/>
          </a:xfrm>
          <a:prstGeom prst="rect">
            <a:avLst/>
          </a:prstGeom>
          <a:solidFill>
            <a:srgbClr val="4D84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10058400" y="3730752"/>
            <a:ext cx="1645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Improve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4187952"/>
            <a:ext cx="1645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t>Update controls &amp; plan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532888" y="1856231"/>
            <a:ext cx="320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667382"/>
                </a:solidFill>
              </a:defRPr>
            </a:pPr>
            <a:r>
              <a:t>→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64608" y="1856231"/>
            <a:ext cx="320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667382"/>
                </a:solidFill>
              </a:defRPr>
            </a:pPr>
            <a:r>
              <a:t>→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196327" y="1856231"/>
            <a:ext cx="320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667382"/>
                </a:solidFill>
              </a:defRPr>
            </a:pPr>
            <a:r>
              <a:t>→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28048" y="1856231"/>
            <a:ext cx="320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667382"/>
                </a:solidFill>
              </a:defRPr>
            </a:pPr>
            <a:r>
              <a:t>→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532888" y="3913632"/>
            <a:ext cx="320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667382"/>
                </a:solidFill>
              </a:defRPr>
            </a:pPr>
            <a:r>
              <a:t>→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864608" y="3913632"/>
            <a:ext cx="320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667382"/>
                </a:solidFill>
              </a:defRPr>
            </a:pPr>
            <a:r>
              <a:t>→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196327" y="3913632"/>
            <a:ext cx="320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667382"/>
                </a:solidFill>
              </a:defRPr>
            </a:pPr>
            <a:r>
              <a:t>→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528048" y="3913632"/>
            <a:ext cx="320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667382"/>
                </a:solidFill>
              </a:defRPr>
            </a:pPr>
            <a:r>
              <a:t>→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303520" y="507492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1F304A"/>
                </a:solidFill>
              </a:defRPr>
            </a:pPr>
            <a:r>
              <a:t>↺ Continuous feedback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EE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612648" y="6510528"/>
            <a:ext cx="4572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382"/>
                </a:solidFill>
                <a:latin typeface="Aptos"/>
              </a:defRPr>
            </a:pPr>
            <a:r>
              <a:t>Sanitized working example • Proprietary details removed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1064240" y="649224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382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F304A"/>
                </a:solidFill>
                <a:latin typeface="Aptos Display"/>
              </a:defRPr>
            </a:pPr>
            <a:r>
              <a:t>9. Regulatory Requirements Became Operational Controls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50392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667382"/>
                </a:solidFill>
                <a:latin typeface="Aptos"/>
              </a:defRPr>
            </a:pPr>
            <a:r>
              <a:t>Selected examples from the source material, generalized for confidentiality.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234440"/>
            <a:ext cx="3429000" cy="155448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234440"/>
            <a:ext cx="73152" cy="1554480"/>
          </a:xfrm>
          <a:prstGeom prst="rect">
            <a:avLst/>
          </a:prstGeom>
          <a:solidFill>
            <a:srgbClr val="3E69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39903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Non-usage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856232"/>
            <a:ext cx="3166251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Track required usage periods, provide notice/cure </a:t>
            </a:r>
            <a:endParaRPr lang="en-US" dirty="0"/>
          </a:p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opportunity where required, execute de-enrollment </a:t>
            </a:r>
            <a:endParaRPr lang="en-US" dirty="0"/>
          </a:p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on schedule, and update the appropriate </a:t>
            </a:r>
            <a:endParaRPr lang="en-US" dirty="0"/>
          </a:p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regulatory record.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234440"/>
            <a:ext cx="3429000" cy="155448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89120" y="1234440"/>
            <a:ext cx="73152" cy="1554480"/>
          </a:xfrm>
          <a:prstGeom prst="rect">
            <a:avLst/>
          </a:prstGeom>
          <a:solidFill>
            <a:srgbClr val="4D84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17720" y="139903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Claims / reimbursement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1856232"/>
            <a:ext cx="3369833" cy="5770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Ensure claims are supported by eligible subscribers</a:t>
            </a:r>
            <a:endParaRPr lang="en-US" dirty="0"/>
          </a:p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 and required service conditions; maintain revision and </a:t>
            </a:r>
            <a:endParaRPr lang="en-US" dirty="0"/>
          </a:p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repayment processes.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1234440"/>
            <a:ext cx="3429000" cy="1554480"/>
          </a:xfrm>
          <a:prstGeom prst="roundRect">
            <a:avLst/>
          </a:prstGeom>
          <a:solidFill>
            <a:srgbClr val="EEF3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92440" y="1234440"/>
            <a:ext cx="73152" cy="1554480"/>
          </a:xfrm>
          <a:prstGeom prst="rect">
            <a:avLst/>
          </a:prstGeom>
          <a:solidFill>
            <a:srgbClr val="C189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21040" y="139903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304A"/>
                </a:solidFill>
                <a:latin typeface="Aptos"/>
              </a:defRPr>
            </a:pPr>
            <a:r>
              <a:t>Documentation / audit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1856232"/>
            <a:ext cx="3060453" cy="5770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Maintain records, respond to regulatory inquiries, </a:t>
            </a:r>
            <a:endParaRPr lang="en-US" dirty="0"/>
          </a:p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perform periodic audit activity, and </a:t>
            </a:r>
            <a:endParaRPr lang="en-US" dirty="0"/>
          </a:p>
          <a:p>
            <a:pPr>
              <a:defRPr sz="1050">
                <a:solidFill>
                  <a:srgbClr val="23282D"/>
                </a:solidFill>
                <a:latin typeface="Aptos"/>
              </a:defRPr>
            </a:pPr>
            <a:r>
              <a:rPr dirty="0"/>
              <a:t>retain evidence of compliance.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3246120"/>
            <a:ext cx="1024128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300">
                <a:solidFill>
                  <a:srgbClr val="23282D"/>
                </a:solidFill>
                <a:latin typeface="Aptos"/>
              </a:defRPr>
            </a:pPr>
            <a:r>
              <a:t>• The source plan demonstrates the same pattern across eligibility, applications, claims, recordkeeping, audit compliance, marketing, de-enrollment, non-usage, anti-duplication, training and agent compliance.</a:t>
            </a:r>
          </a:p>
          <a:p>
            <a:pPr>
              <a:spcAft>
                <a:spcPts val="900"/>
              </a:spcAft>
              <a:defRPr sz="1300">
                <a:solidFill>
                  <a:srgbClr val="23282D"/>
                </a:solidFill>
                <a:latin typeface="Aptos"/>
              </a:defRPr>
            </a:pPr>
            <a:r>
              <a:t>• The operating model is therefore broader than a checklist: it links regulatory requirements to ownership, process execution, monitoring, escalation and remediation.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EE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12648" y="6510528"/>
            <a:ext cx="4572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67382"/>
                </a:solidFill>
                <a:latin typeface="Aptos"/>
              </a:defRPr>
            </a:pPr>
            <a:r>
              <a:t>Sanitized working example • Proprietary details removed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49224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382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070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ptos Display"/>
              </a:defRPr>
            </a:pPr>
            <a:r>
              <a:t>What this artifact demonstrates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828800"/>
            <a:ext cx="1024128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3282D"/>
                </a:solidFill>
                <a:latin typeface="Aptos"/>
              </a:defRPr>
            </a:pPr>
            <a:r>
              <a:rPr dirty="0">
                <a:solidFill>
                  <a:schemeClr val="bg1"/>
                </a:solidFill>
              </a:rPr>
              <a:t>• Turning ambiguous regulatory requirements into an executable operating model.</a:t>
            </a:r>
          </a:p>
          <a:p>
            <a:pPr>
              <a:spcAft>
                <a:spcPts val="900"/>
              </a:spcAft>
              <a:defRPr sz="1700">
                <a:solidFill>
                  <a:srgbClr val="23282D"/>
                </a:solidFill>
                <a:latin typeface="Aptos"/>
              </a:defRPr>
            </a:pPr>
            <a:r>
              <a:rPr dirty="0">
                <a:solidFill>
                  <a:schemeClr val="bg1"/>
                </a:solidFill>
              </a:rPr>
              <a:t>• Creating ownership, governance and accountability where processes are distributed across teams.</a:t>
            </a:r>
          </a:p>
          <a:p>
            <a:pPr>
              <a:spcAft>
                <a:spcPts val="900"/>
              </a:spcAft>
              <a:defRPr sz="1700">
                <a:solidFill>
                  <a:srgbClr val="23282D"/>
                </a:solidFill>
                <a:latin typeface="Aptos"/>
              </a:defRPr>
            </a:pPr>
            <a:r>
              <a:rPr dirty="0">
                <a:solidFill>
                  <a:schemeClr val="bg1"/>
                </a:solidFill>
              </a:rPr>
              <a:t>• Connecting product/system changes to compliance impact.</a:t>
            </a:r>
          </a:p>
          <a:p>
            <a:pPr>
              <a:spcAft>
                <a:spcPts val="900"/>
              </a:spcAft>
              <a:defRPr sz="1700">
                <a:solidFill>
                  <a:srgbClr val="23282D"/>
                </a:solidFill>
                <a:latin typeface="Aptos"/>
              </a:defRPr>
            </a:pPr>
            <a:r>
              <a:rPr dirty="0">
                <a:solidFill>
                  <a:schemeClr val="bg1"/>
                </a:solidFill>
              </a:rPr>
              <a:t>• Building auditability into the process rather than adding it afterward.</a:t>
            </a:r>
          </a:p>
          <a:p>
            <a:pPr>
              <a:spcAft>
                <a:spcPts val="900"/>
              </a:spcAft>
              <a:defRPr sz="1700">
                <a:solidFill>
                  <a:srgbClr val="23282D"/>
                </a:solidFill>
                <a:latin typeface="Aptos"/>
              </a:defRPr>
            </a:pPr>
            <a:r>
              <a:rPr dirty="0">
                <a:solidFill>
                  <a:schemeClr val="bg1"/>
                </a:solidFill>
              </a:rPr>
              <a:t>• Using recurring operating cadence to keep controls current and continuously improve them.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5715000"/>
            <a:ext cx="10058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BECDDC"/>
                </a:solidFill>
              </a:defRPr>
            </a:pPr>
            <a:r>
              <a:t>Sanitized from an actual governance review working deck; proprietary identifiers removed.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1150</Words>
  <Application>Microsoft Office PowerPoint</Application>
  <PresentationFormat>Widescreen</PresentationFormat>
  <Paragraphs>206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Erica Eisen</dc:creator>
  <cp:keywords/>
  <dc:description>generated using python-pptx</dc:description>
  <cp:lastModifiedBy>Erica Eisen</cp:lastModifiedBy>
  <cp:revision>2</cp:revision>
  <dcterms:created xsi:type="dcterms:W3CDTF">2013-01-27T09:14:16Z</dcterms:created>
  <dcterms:modified xsi:type="dcterms:W3CDTF">2026-08-11T16:33:59Z</dcterms:modified>
  <cp:category/>
</cp:coreProperties>
</file>